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acial Indifference" panose="020B0604020202020204" charset="0"/>
      <p:regular r:id="rId9"/>
    </p:embeddedFont>
    <p:embeddedFont>
      <p:font typeface="Montserrat Semi-Bold" panose="020B0604020202020204" charset="0"/>
      <p:regular r:id="rId10"/>
    </p:embeddedFont>
    <p:embeddedFont>
      <p:font typeface="Montserrat Semi-Bold Bold" panose="020B0604020202020204" charset="0"/>
      <p:regular r:id="rId11"/>
    </p:embeddedFont>
    <p:embeddedFont>
      <p:font typeface="Oswald Bold" panose="020B0604020202020204" charset="0"/>
      <p:regular r:id="rId12"/>
    </p:embeddedFont>
    <p:embeddedFont>
      <p:font typeface="Playfair Display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717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9289" y="-3617467"/>
            <a:ext cx="8592927" cy="17138229"/>
            <a:chOff x="0" y="0"/>
            <a:chExt cx="11457236" cy="2285097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457236" cy="1145723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393736"/>
              <a:ext cx="11457236" cy="11457236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523563" y="631152"/>
            <a:ext cx="6512874" cy="987487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173375" y="2884811"/>
            <a:ext cx="3248025" cy="38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089" spc="228">
                <a:solidFill>
                  <a:srgbClr val="2B2B2B"/>
                </a:solidFill>
                <a:latin typeface="Glacial Indifference"/>
              </a:rPr>
              <a:t>STRATEGIE</a:t>
            </a:r>
          </a:p>
          <a:p>
            <a:pPr>
              <a:lnSpc>
                <a:spcPts val="1525"/>
              </a:lnSpc>
            </a:pPr>
            <a:r>
              <a:rPr lang="en-US" sz="1089" spc="228">
                <a:solidFill>
                  <a:srgbClr val="2B2B2B"/>
                </a:solidFill>
                <a:latin typeface="Glacial Indifference"/>
              </a:rPr>
              <a:t>(ZIELGRUPPE . ZIELE . 4P . ETC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3376" y="5374011"/>
            <a:ext cx="3248025" cy="19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089" spc="228">
                <a:solidFill>
                  <a:srgbClr val="2B2B2B"/>
                </a:solidFill>
                <a:latin typeface="Glacial Indifference"/>
              </a:rPr>
              <a:t>ONLINE AKTIVITÄTEN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3377" y="7787011"/>
            <a:ext cx="3248025" cy="19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089" spc="228">
                <a:solidFill>
                  <a:srgbClr val="2B2B2B"/>
                </a:solidFill>
                <a:latin typeface="Glacial Indifference"/>
              </a:rPr>
              <a:t>OFFLINE AKTIVITÄTEN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2512" y="1293585"/>
            <a:ext cx="5514975" cy="791260"/>
            <a:chOff x="0" y="0"/>
            <a:chExt cx="7353300" cy="105501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4599"/>
              <a:ext cx="7353300" cy="569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54"/>
                </a:lnSpc>
              </a:pPr>
              <a:r>
                <a:rPr lang="en-US" sz="2520" spc="756">
                  <a:solidFill>
                    <a:srgbClr val="2B2B2B"/>
                  </a:solidFill>
                  <a:latin typeface="Playfair Display Bold"/>
                </a:rPr>
                <a:t>MARKETING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73215" y="722109"/>
              <a:ext cx="6413500" cy="330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6"/>
                </a:lnSpc>
              </a:pPr>
              <a:r>
                <a:rPr lang="en-US" sz="1440" spc="374">
                  <a:solidFill>
                    <a:srgbClr val="B69B40"/>
                  </a:solidFill>
                  <a:latin typeface="Glacial Indifference"/>
                </a:rPr>
                <a:t>VON 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1140974" y="2702658"/>
            <a:ext cx="5278053" cy="42325"/>
          </a:xfrm>
          <a:prstGeom prst="rect">
            <a:avLst/>
          </a:prstGeom>
          <a:solidFill>
            <a:srgbClr val="B69B40"/>
          </a:solidFill>
        </p:spPr>
      </p:sp>
      <p:sp>
        <p:nvSpPr>
          <p:cNvPr id="13" name="AutoShape 13"/>
          <p:cNvSpPr/>
          <p:nvPr/>
        </p:nvSpPr>
        <p:spPr>
          <a:xfrm>
            <a:off x="1140974" y="5201332"/>
            <a:ext cx="5278053" cy="42325"/>
          </a:xfrm>
          <a:prstGeom prst="rect">
            <a:avLst/>
          </a:prstGeom>
          <a:solidFill>
            <a:srgbClr val="B69B40"/>
          </a:solidFill>
        </p:spPr>
      </p:sp>
      <p:sp>
        <p:nvSpPr>
          <p:cNvPr id="14" name="AutoShape 14"/>
          <p:cNvSpPr/>
          <p:nvPr/>
        </p:nvSpPr>
        <p:spPr>
          <a:xfrm>
            <a:off x="1140974" y="7627370"/>
            <a:ext cx="5278053" cy="42325"/>
          </a:xfrm>
          <a:prstGeom prst="rect">
            <a:avLst/>
          </a:prstGeom>
          <a:solidFill>
            <a:srgbClr val="B69B40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36794" y="2182749"/>
            <a:ext cx="2087682" cy="31163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491704" y="2182749"/>
            <a:ext cx="2087682" cy="31163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48755" y="4900591"/>
            <a:ext cx="2087682" cy="31163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503665" y="4900591"/>
            <a:ext cx="2087682" cy="31163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769517" y="7769471"/>
            <a:ext cx="2037736" cy="304181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011998" y="7668000"/>
            <a:ext cx="2268000" cy="22680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ECFC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128338" y="2352321"/>
            <a:ext cx="3048000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4"/>
              </a:lnSpc>
            </a:pPr>
            <a:r>
              <a:rPr lang="en-US" sz="1103" spc="55">
                <a:solidFill>
                  <a:srgbClr val="2B2B2B"/>
                </a:solidFill>
                <a:latin typeface="Montserrat Semi-Bold"/>
              </a:rPr>
              <a:t>KUNDENNUTZEN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3123" y="2352321"/>
            <a:ext cx="3048000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4"/>
              </a:lnSpc>
            </a:pPr>
            <a:r>
              <a:rPr lang="en-US" sz="1103" spc="55">
                <a:solidFill>
                  <a:srgbClr val="2B2B2B"/>
                </a:solidFill>
                <a:latin typeface="Montserrat Semi-Bold"/>
              </a:rPr>
              <a:t>USP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2450" y="650716"/>
            <a:ext cx="6496050" cy="95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0"/>
              </a:lnSpc>
            </a:pPr>
            <a:r>
              <a:rPr lang="en-US" sz="2757" spc="275">
                <a:solidFill>
                  <a:srgbClr val="2B2B2B"/>
                </a:solidFill>
                <a:latin typeface="Montserrat Semi-Bold Bold"/>
              </a:rPr>
              <a:t>MARKETING</a:t>
            </a:r>
          </a:p>
          <a:p>
            <a:pPr algn="ctr">
              <a:lnSpc>
                <a:spcPts val="3860"/>
              </a:lnSpc>
            </a:pPr>
            <a:r>
              <a:rPr lang="en-US" sz="2757" spc="275">
                <a:solidFill>
                  <a:srgbClr val="2B2B2B"/>
                </a:solidFill>
                <a:latin typeface="Montserrat Semi-Bold Bold"/>
              </a:rPr>
              <a:t>STRATEGIE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3123" y="7909248"/>
            <a:ext cx="6477000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4"/>
              </a:lnSpc>
            </a:pPr>
            <a:r>
              <a:rPr lang="en-US" sz="1103" spc="55">
                <a:solidFill>
                  <a:srgbClr val="2B2B2B"/>
                </a:solidFill>
                <a:latin typeface="Montserrat Semi-Bold"/>
              </a:rPr>
              <a:t>VERKAUFSWEGE / MASSNAHMEN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28338" y="5076471"/>
            <a:ext cx="3048000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4"/>
              </a:lnSpc>
            </a:pPr>
            <a:r>
              <a:rPr lang="en-US" sz="1103" spc="55">
                <a:solidFill>
                  <a:srgbClr val="2B2B2B"/>
                </a:solidFill>
                <a:latin typeface="Montserrat Semi-Bold"/>
              </a:rPr>
              <a:t>ZIELE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6936" y="5076471"/>
            <a:ext cx="3048000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4"/>
              </a:lnSpc>
            </a:pPr>
            <a:r>
              <a:rPr lang="en-US" sz="1103" spc="55">
                <a:solidFill>
                  <a:srgbClr val="2B2B2B"/>
                </a:solidFill>
                <a:latin typeface="Montserrat Semi-Bold"/>
              </a:rPr>
              <a:t>ZIELGRUPPE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71344" y="7655016"/>
            <a:ext cx="2268000" cy="2268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ECFC8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7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43008" y="9543064"/>
            <a:ext cx="1124672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4"/>
              </a:lnSpc>
            </a:pPr>
            <a:r>
              <a:rPr lang="en-US" sz="1103" spc="55">
                <a:solidFill>
                  <a:srgbClr val="2B2B2B"/>
                </a:solidFill>
                <a:latin typeface="Montserrat Semi-Bold"/>
              </a:rPr>
              <a:t>BUDGET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24998" y="9461823"/>
            <a:ext cx="1842000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4"/>
              </a:lnSpc>
            </a:pPr>
            <a:r>
              <a:rPr lang="en-US" sz="1103" spc="55">
                <a:solidFill>
                  <a:srgbClr val="2B2B2B"/>
                </a:solidFill>
                <a:latin typeface="Montserrat Semi-Bold"/>
              </a:rPr>
              <a:t>VERKAUFSKANÄLE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78032" y="-1194682"/>
            <a:ext cx="10001587" cy="29731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28481" y="10252042"/>
            <a:ext cx="15477453" cy="1679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09045" y="517071"/>
            <a:ext cx="4915281" cy="891449"/>
            <a:chOff x="0" y="0"/>
            <a:chExt cx="6553708" cy="1188598"/>
          </a:xfrm>
        </p:grpSpPr>
        <p:sp>
          <p:nvSpPr>
            <p:cNvPr id="5" name="TextBox 5"/>
            <p:cNvSpPr txBox="1"/>
            <p:nvPr/>
          </p:nvSpPr>
          <p:spPr>
            <a:xfrm>
              <a:off x="0" y="47625"/>
              <a:ext cx="6553708" cy="64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52"/>
                </a:lnSpc>
              </a:pPr>
              <a:r>
                <a:rPr lang="en-US" sz="3446">
                  <a:solidFill>
                    <a:srgbClr val="363633"/>
                  </a:solidFill>
                  <a:latin typeface="Oswald Bold"/>
                </a:rPr>
                <a:t>MARKETING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00947"/>
              <a:ext cx="6553200" cy="28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3355" y="2456268"/>
            <a:ext cx="6479336" cy="970340"/>
            <a:chOff x="0" y="0"/>
            <a:chExt cx="46449840" cy="69562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449841" cy="6956291"/>
            </a:xfrm>
            <a:custGeom>
              <a:avLst/>
              <a:gdLst/>
              <a:ahLst/>
              <a:cxnLst/>
              <a:rect l="l" t="t" r="r" b="b"/>
              <a:pathLst>
                <a:path w="46449841" h="6956291">
                  <a:moveTo>
                    <a:pt x="46223780" y="0"/>
                  </a:moveTo>
                  <a:lnTo>
                    <a:pt x="0" y="0"/>
                  </a:lnTo>
                  <a:lnTo>
                    <a:pt x="0" y="6956291"/>
                  </a:lnTo>
                  <a:lnTo>
                    <a:pt x="46449841" y="6956291"/>
                  </a:lnTo>
                  <a:lnTo>
                    <a:pt x="46449841" y="0"/>
                  </a:lnTo>
                  <a:lnTo>
                    <a:pt x="46223780" y="0"/>
                  </a:lnTo>
                  <a:close/>
                  <a:moveTo>
                    <a:pt x="46223780" y="6730231"/>
                  </a:moveTo>
                  <a:lnTo>
                    <a:pt x="228600" y="6730231"/>
                  </a:lnTo>
                  <a:lnTo>
                    <a:pt x="228600" y="228600"/>
                  </a:lnTo>
                  <a:lnTo>
                    <a:pt x="46223780" y="228600"/>
                  </a:lnTo>
                  <a:lnTo>
                    <a:pt x="46223780" y="6730231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28162" y="2227670"/>
            <a:ext cx="2496949" cy="4758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18472" y="2221926"/>
            <a:ext cx="2096426" cy="46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Projekt / Unternehmen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3387" y="3941305"/>
            <a:ext cx="3124386" cy="798890"/>
            <a:chOff x="0" y="0"/>
            <a:chExt cx="22398474" cy="57271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398473" cy="5727180"/>
            </a:xfrm>
            <a:custGeom>
              <a:avLst/>
              <a:gdLst/>
              <a:ahLst/>
              <a:cxnLst/>
              <a:rect l="l" t="t" r="r" b="b"/>
              <a:pathLst>
                <a:path w="22398473" h="5727180">
                  <a:moveTo>
                    <a:pt x="22172414" y="0"/>
                  </a:moveTo>
                  <a:lnTo>
                    <a:pt x="0" y="0"/>
                  </a:lnTo>
                  <a:lnTo>
                    <a:pt x="0" y="5727180"/>
                  </a:lnTo>
                  <a:lnTo>
                    <a:pt x="22398473" y="5727180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5501120"/>
                  </a:moveTo>
                  <a:lnTo>
                    <a:pt x="228600" y="5501120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5501120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384" y="3712707"/>
            <a:ext cx="2496949" cy="47583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43695" y="3821264"/>
            <a:ext cx="2096426" cy="24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Zielgruppe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905237" y="3941305"/>
            <a:ext cx="3124386" cy="800152"/>
            <a:chOff x="0" y="0"/>
            <a:chExt cx="22398474" cy="57362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398473" cy="5736227"/>
            </a:xfrm>
            <a:custGeom>
              <a:avLst/>
              <a:gdLst/>
              <a:ahLst/>
              <a:cxnLst/>
              <a:rect l="l" t="t" r="r" b="b"/>
              <a:pathLst>
                <a:path w="22398473" h="5736227">
                  <a:moveTo>
                    <a:pt x="22172414" y="0"/>
                  </a:moveTo>
                  <a:lnTo>
                    <a:pt x="0" y="0"/>
                  </a:lnTo>
                  <a:lnTo>
                    <a:pt x="0" y="5736227"/>
                  </a:lnTo>
                  <a:lnTo>
                    <a:pt x="22398473" y="5736227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5510168"/>
                  </a:moveTo>
                  <a:lnTo>
                    <a:pt x="228600" y="5510168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5510168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24215" y="3712714"/>
            <a:ext cx="2496949" cy="47583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414525" y="3821271"/>
            <a:ext cx="2096426" cy="24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Ziele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33355" y="5237568"/>
            <a:ext cx="3124386" cy="1181146"/>
            <a:chOff x="0" y="0"/>
            <a:chExt cx="22398474" cy="84675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398473" cy="8467544"/>
            </a:xfrm>
            <a:custGeom>
              <a:avLst/>
              <a:gdLst/>
              <a:ahLst/>
              <a:cxnLst/>
              <a:rect l="l" t="t" r="r" b="b"/>
              <a:pathLst>
                <a:path w="22398473" h="8467544">
                  <a:moveTo>
                    <a:pt x="22172414" y="0"/>
                  </a:moveTo>
                  <a:lnTo>
                    <a:pt x="0" y="0"/>
                  </a:lnTo>
                  <a:lnTo>
                    <a:pt x="0" y="8467544"/>
                  </a:lnTo>
                  <a:lnTo>
                    <a:pt x="22398473" y="8467544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8241485"/>
                  </a:moveTo>
                  <a:lnTo>
                    <a:pt x="228600" y="8241485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8241485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0374" y="5007246"/>
            <a:ext cx="2496949" cy="47583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40685" y="5115803"/>
            <a:ext cx="2096426" cy="24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Mitbewerber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905205" y="5237568"/>
            <a:ext cx="3124386" cy="1178286"/>
            <a:chOff x="0" y="0"/>
            <a:chExt cx="22398474" cy="84470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398473" cy="8447039"/>
            </a:xfrm>
            <a:custGeom>
              <a:avLst/>
              <a:gdLst/>
              <a:ahLst/>
              <a:cxnLst/>
              <a:rect l="l" t="t" r="r" b="b"/>
              <a:pathLst>
                <a:path w="22398473" h="8447039">
                  <a:moveTo>
                    <a:pt x="22172414" y="0"/>
                  </a:moveTo>
                  <a:lnTo>
                    <a:pt x="0" y="0"/>
                  </a:lnTo>
                  <a:lnTo>
                    <a:pt x="0" y="8447039"/>
                  </a:lnTo>
                  <a:lnTo>
                    <a:pt x="22398473" y="8447039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8220980"/>
                  </a:moveTo>
                  <a:lnTo>
                    <a:pt x="228600" y="8220980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8220980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21205" y="5007254"/>
            <a:ext cx="2496949" cy="47583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411515" y="5001511"/>
            <a:ext cx="2096426" cy="46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(Kunden)</a:t>
            </a:r>
          </a:p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Nutzen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34920" y="6913535"/>
            <a:ext cx="3124386" cy="1181146"/>
            <a:chOff x="0" y="0"/>
            <a:chExt cx="22398474" cy="84675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398473" cy="8467544"/>
            </a:xfrm>
            <a:custGeom>
              <a:avLst/>
              <a:gdLst/>
              <a:ahLst/>
              <a:cxnLst/>
              <a:rect l="l" t="t" r="r" b="b"/>
              <a:pathLst>
                <a:path w="22398473" h="8467544">
                  <a:moveTo>
                    <a:pt x="22172414" y="0"/>
                  </a:moveTo>
                  <a:lnTo>
                    <a:pt x="0" y="0"/>
                  </a:lnTo>
                  <a:lnTo>
                    <a:pt x="0" y="8467544"/>
                  </a:lnTo>
                  <a:lnTo>
                    <a:pt x="22398473" y="8467544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8241485"/>
                  </a:moveTo>
                  <a:lnTo>
                    <a:pt x="228600" y="8241485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8241485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1940" y="6683214"/>
            <a:ext cx="2496949" cy="475839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042251" y="6791771"/>
            <a:ext cx="2096426" cy="24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USP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3906770" y="6913535"/>
            <a:ext cx="3124386" cy="1178286"/>
            <a:chOff x="0" y="0"/>
            <a:chExt cx="22398474" cy="844703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2398473" cy="8447039"/>
            </a:xfrm>
            <a:custGeom>
              <a:avLst/>
              <a:gdLst/>
              <a:ahLst/>
              <a:cxnLst/>
              <a:rect l="l" t="t" r="r" b="b"/>
              <a:pathLst>
                <a:path w="22398473" h="8447039">
                  <a:moveTo>
                    <a:pt x="22172414" y="0"/>
                  </a:moveTo>
                  <a:lnTo>
                    <a:pt x="0" y="0"/>
                  </a:lnTo>
                  <a:lnTo>
                    <a:pt x="0" y="8447039"/>
                  </a:lnTo>
                  <a:lnTo>
                    <a:pt x="22398473" y="8447039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8220980"/>
                  </a:moveTo>
                  <a:lnTo>
                    <a:pt x="228600" y="8220980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8220980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22771" y="6683222"/>
            <a:ext cx="2496949" cy="47583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413081" y="6677479"/>
            <a:ext cx="2096426" cy="46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Preis</a:t>
            </a:r>
          </a:p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Angebote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529761" y="8571322"/>
            <a:ext cx="3124386" cy="1181146"/>
            <a:chOff x="0" y="0"/>
            <a:chExt cx="22398474" cy="846754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2398473" cy="8467544"/>
            </a:xfrm>
            <a:custGeom>
              <a:avLst/>
              <a:gdLst/>
              <a:ahLst/>
              <a:cxnLst/>
              <a:rect l="l" t="t" r="r" b="b"/>
              <a:pathLst>
                <a:path w="22398473" h="8467544">
                  <a:moveTo>
                    <a:pt x="22172414" y="0"/>
                  </a:moveTo>
                  <a:lnTo>
                    <a:pt x="0" y="0"/>
                  </a:lnTo>
                  <a:lnTo>
                    <a:pt x="0" y="8467544"/>
                  </a:lnTo>
                  <a:lnTo>
                    <a:pt x="22398473" y="8467544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8241485"/>
                  </a:moveTo>
                  <a:lnTo>
                    <a:pt x="228600" y="8241485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8241485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6781" y="8341000"/>
            <a:ext cx="2496949" cy="475839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037091" y="8335257"/>
            <a:ext cx="2096426" cy="46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Verkaufswege</a:t>
            </a:r>
          </a:p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Maßnahmen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3901611" y="8571322"/>
            <a:ext cx="3124386" cy="1178286"/>
            <a:chOff x="0" y="0"/>
            <a:chExt cx="22398474" cy="844703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2398473" cy="8447039"/>
            </a:xfrm>
            <a:custGeom>
              <a:avLst/>
              <a:gdLst/>
              <a:ahLst/>
              <a:cxnLst/>
              <a:rect l="l" t="t" r="r" b="b"/>
              <a:pathLst>
                <a:path w="22398473" h="8447039">
                  <a:moveTo>
                    <a:pt x="22172414" y="0"/>
                  </a:moveTo>
                  <a:lnTo>
                    <a:pt x="0" y="0"/>
                  </a:lnTo>
                  <a:lnTo>
                    <a:pt x="0" y="8447039"/>
                  </a:lnTo>
                  <a:lnTo>
                    <a:pt x="22398473" y="8447039"/>
                  </a:lnTo>
                  <a:lnTo>
                    <a:pt x="22398473" y="0"/>
                  </a:lnTo>
                  <a:lnTo>
                    <a:pt x="22172414" y="0"/>
                  </a:lnTo>
                  <a:close/>
                  <a:moveTo>
                    <a:pt x="22172414" y="8220980"/>
                  </a:moveTo>
                  <a:lnTo>
                    <a:pt x="228600" y="8220980"/>
                  </a:lnTo>
                  <a:lnTo>
                    <a:pt x="228600" y="228600"/>
                  </a:lnTo>
                  <a:lnTo>
                    <a:pt x="22172414" y="228600"/>
                  </a:lnTo>
                  <a:lnTo>
                    <a:pt x="22172414" y="8220980"/>
                  </a:lnTo>
                  <a:close/>
                </a:path>
              </a:pathLst>
            </a:custGeom>
            <a:solidFill>
              <a:srgbClr val="363633"/>
            </a:solidFill>
          </p:spPr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471" b="40471"/>
          <a:stretch>
            <a:fillRect/>
          </a:stretch>
        </p:blipFill>
        <p:spPr>
          <a:xfrm>
            <a:off x="4217612" y="8341009"/>
            <a:ext cx="2496949" cy="475839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4407922" y="8449565"/>
            <a:ext cx="2096426" cy="24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544">
                <a:solidFill>
                  <a:srgbClr val="363633"/>
                </a:solidFill>
                <a:latin typeface="Montserrat Semi-Bold Bold"/>
              </a:rPr>
              <a:t>Budget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Benutzerdefiniert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Montserrat Semi-Bold</vt:lpstr>
      <vt:lpstr>Montserrat Semi-Bold Bold</vt:lpstr>
      <vt:lpstr>Oswald Bold</vt:lpstr>
      <vt:lpstr>Glacial Indifference</vt:lpstr>
      <vt:lpstr>Arial</vt:lpstr>
      <vt:lpstr>Calibri</vt:lpstr>
      <vt:lpstr>Playfair Display Bold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Formular Marketing Fragen</dc:title>
  <dc:creator>user</dc:creator>
  <cp:lastModifiedBy>Julia Haefele</cp:lastModifiedBy>
  <cp:revision>1</cp:revision>
  <dcterms:created xsi:type="dcterms:W3CDTF">2006-08-16T00:00:00Z</dcterms:created>
  <dcterms:modified xsi:type="dcterms:W3CDTF">2022-08-07T18:15:37Z</dcterms:modified>
  <dc:identifier>DAEryz4uUQA</dc:identifier>
</cp:coreProperties>
</file>